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96" r:id="rId2"/>
    <p:sldId id="289" r:id="rId3"/>
    <p:sldId id="325" r:id="rId4"/>
    <p:sldId id="328" r:id="rId5"/>
    <p:sldId id="324" r:id="rId6"/>
    <p:sldId id="288" r:id="rId7"/>
    <p:sldId id="329" r:id="rId8"/>
    <p:sldId id="327" r:id="rId9"/>
    <p:sldId id="301" r:id="rId10"/>
    <p:sldId id="298" r:id="rId1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B3"/>
    <a:srgbClr val="FF9900"/>
    <a:srgbClr val="FF66CC"/>
    <a:srgbClr val="FFCCFF"/>
    <a:srgbClr val="6600CC"/>
    <a:srgbClr val="FF93FF"/>
    <a:srgbClr val="FF4FFF"/>
    <a:srgbClr val="FF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5/1/2024</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5/1/2024</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5/1/2024</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5/1/2024</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5/1/2024</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5/1/2024</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5/1/2024</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5/1/2024</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5/1/2024</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5/1/2024</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5/1/2024</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5/1/2024</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5/1/2024</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5/1/2024</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tmp"/></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MAY  2024</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452877729"/>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4411529"/>
          </a:xfrm>
          <a:prstGeom prst="rect">
            <a:avLst/>
          </a:prstGeom>
          <a:noFill/>
        </p:spPr>
        <p:txBody>
          <a:bodyPr wrap="square">
            <a:spAutoFit/>
          </a:bodyPr>
          <a:lstStyle/>
          <a:p>
            <a:pPr marL="0" marR="0">
              <a:lnSpc>
                <a:spcPct val="107000"/>
              </a:lnSpc>
              <a:spcBef>
                <a:spcPts val="0"/>
              </a:spcBef>
              <a:spcAft>
                <a:spcPts val="800"/>
              </a:spcAft>
            </a:pPr>
            <a:r>
              <a:rPr lang="en-US" sz="1600" b="1" i="1" dirty="0" err="1">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a:t>
            </a: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  Village  Residents,</a:t>
            </a:r>
          </a:p>
          <a:p>
            <a:pPr marL="0" marR="0">
              <a:lnSpc>
                <a:spcPct val="107000"/>
              </a:lnSpc>
              <a:spcBef>
                <a:spcPts val="0"/>
              </a:spcBef>
              <a:spcAft>
                <a:spcPts val="800"/>
              </a:spcAft>
            </a:pPr>
            <a:r>
              <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rPr>
              <a:t>     May is here and soon school will be out.  As warmer weather approaches, let’s not forget pool safety.  </a:t>
            </a:r>
            <a:endParaRPr lang="en-US" sz="1600"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rPr>
              <a:t>KEEP IN MIND: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sure to lock all doors and windows in your home, when you are not on the premises.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Bring all packages inside as soon as possible.</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Lock your vehicle when it is unoccupied.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aware of increased activity regarding children playing outside.</a:t>
            </a:r>
          </a:p>
          <a:p>
            <a:pPr lvl="1">
              <a:lnSpc>
                <a:spcPct val="107000"/>
              </a:lnSpc>
              <a:spcAft>
                <a:spcPts val="800"/>
              </a:spcAft>
            </a:pPr>
            <a:endPar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rPr>
              <a:t>      As always we are here if you need us!</a:t>
            </a:r>
          </a:p>
          <a:p>
            <a:pPr>
              <a:lnSpc>
                <a:spcPct val="107000"/>
              </a:lnSpc>
              <a:spcAft>
                <a:spcPts val="800"/>
              </a:spcAft>
            </a:pPr>
            <a:endPar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7B3B8D-5785-4320-AF6F-DF1D4EBCB9E2}"/>
              </a:ext>
            </a:extLst>
          </p:cNvPr>
          <p:cNvSpPr txBox="1"/>
          <p:nvPr/>
        </p:nvSpPr>
        <p:spPr>
          <a:xfrm>
            <a:off x="360501" y="774949"/>
            <a:ext cx="8327431" cy="3700757"/>
          </a:xfrm>
          <a:prstGeom prst="rect">
            <a:avLst/>
          </a:prstGeom>
          <a:noFill/>
        </p:spPr>
        <p:txBody>
          <a:bodyPr wrap="square">
            <a:spAutoFit/>
          </a:bodyPr>
          <a:lstStyle/>
          <a:p>
            <a:r>
              <a:rPr lang="en-US" sz="2000" b="1" dirty="0">
                <a:solidFill>
                  <a:schemeClr val="bg2"/>
                </a:solidFill>
              </a:rPr>
              <a:t>Police  Officer  Memorial  Week  May 12</a:t>
            </a:r>
            <a:r>
              <a:rPr lang="en-US" sz="2000" b="1" baseline="30000" dirty="0">
                <a:solidFill>
                  <a:schemeClr val="bg2"/>
                </a:solidFill>
              </a:rPr>
              <a:t>th</a:t>
            </a:r>
            <a:r>
              <a:rPr lang="en-US" sz="2000" b="1" dirty="0">
                <a:solidFill>
                  <a:schemeClr val="bg2"/>
                </a:solidFill>
              </a:rPr>
              <a:t> – 18</a:t>
            </a:r>
            <a:r>
              <a:rPr lang="en-US" sz="2000" b="1" baseline="30000" dirty="0">
                <a:solidFill>
                  <a:schemeClr val="bg2"/>
                </a:solidFill>
              </a:rPr>
              <a:t>th</a:t>
            </a:r>
            <a:r>
              <a:rPr lang="en-US" sz="2000" b="1" dirty="0">
                <a:solidFill>
                  <a:schemeClr val="bg2"/>
                </a:solidFill>
              </a:rPr>
              <a:t>  </a:t>
            </a:r>
          </a:p>
          <a:p>
            <a:endParaRPr lang="en-US" sz="2000" b="1" dirty="0">
              <a:solidFill>
                <a:schemeClr val="bg2"/>
              </a:solidFill>
            </a:endParaRPr>
          </a:p>
          <a:p>
            <a:r>
              <a:rPr lang="en-US" dirty="0">
                <a:solidFill>
                  <a:schemeClr val="tx2">
                    <a:lumMod val="25000"/>
                  </a:schemeClr>
                </a:solidFill>
              </a:rPr>
              <a:t>      National Police Week was created in 1962; after then-president of the United States, John F. Kennedy signed Public Law 87-726.  The law designated May 15 as Peace Officers’ Memorial Day and stated that the week in which the day falls should be National Police Week.  Every year, the National Law Enforcement Officers organize a Memorial Service to honor police officers who lost their lives in the line of duty.</a:t>
            </a:r>
          </a:p>
          <a:p>
            <a:endParaRPr lang="en-US" dirty="0">
              <a:solidFill>
                <a:schemeClr val="tx2">
                  <a:lumMod val="50000"/>
                </a:schemeClr>
              </a:solidFill>
            </a:endParaRPr>
          </a:p>
          <a:p>
            <a:r>
              <a:rPr lang="en-US" dirty="0">
                <a:solidFill>
                  <a:schemeClr val="tx2">
                    <a:lumMod val="50000"/>
                  </a:schemeClr>
                </a:solidFill>
              </a:rPr>
              <a:t>     </a:t>
            </a:r>
            <a:r>
              <a:rPr lang="en-US" dirty="0">
                <a:solidFill>
                  <a:schemeClr val="tx2">
                    <a:lumMod val="25000"/>
                  </a:schemeClr>
                </a:solidFill>
              </a:rPr>
              <a:t>The goal of National Police Week is to honor and celebrate these officers.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600" b="1" i="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600" b="1" i="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Times New Roman" panose="02020603050405020304" pitchFamily="18" charset="0"/>
              </a:rPr>
              <a:t>Sincerely,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PHONE: 713-465-8323 / EMAIL: DISPATCH@SPRINGVALLEYTX.COM</a:t>
            </a:r>
          </a:p>
        </p:txBody>
      </p:sp>
      <p:pic>
        <p:nvPicPr>
          <p:cNvPr id="4" name="Picture 3" descr="A blue and white police badge">
            <a:extLst>
              <a:ext uri="{FF2B5EF4-FFF2-40B4-BE49-F238E27FC236}">
                <a16:creationId xmlns:a16="http://schemas.microsoft.com/office/drawing/2014/main" id="{3F6890F8-6721-0B43-3417-DDCFD8500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886" y="3539802"/>
            <a:ext cx="5184743" cy="2606982"/>
          </a:xfrm>
          <a:prstGeom prst="rect">
            <a:avLst/>
          </a:prstGeom>
        </p:spPr>
      </p:pic>
    </p:spTree>
    <p:extLst>
      <p:ext uri="{BB962C8B-B14F-4D97-AF65-F5344CB8AC3E}">
        <p14:creationId xmlns:p14="http://schemas.microsoft.com/office/powerpoint/2010/main" val="207689085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4" name="Picture 3" descr="A megaphone with text overlay">
            <a:extLst>
              <a:ext uri="{FF2B5EF4-FFF2-40B4-BE49-F238E27FC236}">
                <a16:creationId xmlns:a16="http://schemas.microsoft.com/office/drawing/2014/main" id="{75018571-9205-E981-48A7-C9973719C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1987" y="4027280"/>
            <a:ext cx="3516906" cy="2062435"/>
          </a:xfrm>
          <a:prstGeom prst="rect">
            <a:avLst/>
          </a:prstGeom>
        </p:spPr>
      </p:pic>
      <p:sp>
        <p:nvSpPr>
          <p:cNvPr id="5" name="TextBox 4">
            <a:extLst>
              <a:ext uri="{FF2B5EF4-FFF2-40B4-BE49-F238E27FC236}">
                <a16:creationId xmlns:a16="http://schemas.microsoft.com/office/drawing/2014/main" id="{347385F0-D1DC-075B-8911-3ED7D936E418}"/>
              </a:ext>
            </a:extLst>
          </p:cNvPr>
          <p:cNvSpPr txBox="1"/>
          <p:nvPr/>
        </p:nvSpPr>
        <p:spPr>
          <a:xfrm>
            <a:off x="499621" y="471340"/>
            <a:ext cx="7898436" cy="67242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200"/>
              </a:spcBef>
              <a:spcAft>
                <a:spcPts val="0"/>
              </a:spcAft>
              <a:buClrTx/>
              <a:buSzTx/>
              <a:buFontTx/>
              <a:buNone/>
              <a:tabLst/>
              <a:defRPr/>
            </a:pPr>
            <a:r>
              <a:rPr kumimoji="0" lang="en-US" sz="1800" b="1" i="0" u="none" strike="noStrike" kern="0" cap="none" spc="0" normalizeH="0" baseline="0" noProof="0" dirty="0">
                <a:ln>
                  <a:noFill/>
                </a:ln>
                <a:solidFill>
                  <a:srgbClr val="0D0DB3"/>
                </a:solidFill>
                <a:effectLst/>
                <a:highlight>
                  <a:srgbClr val="FFFFFF"/>
                </a:highlight>
                <a:uLnTx/>
                <a:uFillTx/>
                <a:latin typeface="Calibri" panose="020F0502020204030204"/>
                <a:ea typeface="Times New Roman" panose="02020603050405020304" pitchFamily="18" charset="0"/>
                <a:cs typeface="Times New Roman" panose="02020603050405020304" pitchFamily="18" charset="0"/>
              </a:rPr>
              <a:t>Shout out to our Municipal Court.  We work together because our Community matters.  We are a team!</a:t>
            </a:r>
            <a:endParaRPr kumimoji="0" lang="en-US" sz="1800" b="0" i="0" u="none" strike="noStrike" kern="100" cap="none" spc="0" normalizeH="0" baseline="0" noProof="0" dirty="0">
              <a:ln>
                <a:noFill/>
              </a:ln>
              <a:solidFill>
                <a:srgbClr val="0D0DB3"/>
              </a:solidFill>
              <a:effectLst/>
              <a:highlight>
                <a:srgbClr val="FFFFFF"/>
              </a:highlight>
              <a:uLnTx/>
              <a:uFillTx/>
              <a:latin typeface="Calibri" panose="020F0502020204030204"/>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AD23367-2CA4-1956-1EA1-40CF355E2B34}"/>
              </a:ext>
            </a:extLst>
          </p:cNvPr>
          <p:cNvSpPr txBox="1"/>
          <p:nvPr/>
        </p:nvSpPr>
        <p:spPr>
          <a:xfrm>
            <a:off x="518474" y="1414021"/>
            <a:ext cx="7879583" cy="216815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200"/>
              </a:spcBef>
              <a:spcAft>
                <a:spcPts val="0"/>
              </a:spcAft>
              <a:buClrTx/>
              <a:buSzTx/>
              <a:buFontTx/>
              <a:buNone/>
              <a:tabLst/>
              <a:defRPr/>
            </a:pPr>
            <a:r>
              <a:rPr kumimoji="0" lang="en-US" sz="1600" b="1" i="0" u="none" strike="noStrike" kern="0" cap="none" spc="0" normalizeH="0" baseline="0" noProof="0" dirty="0">
                <a:ln>
                  <a:noFill/>
                </a:ln>
                <a:solidFill>
                  <a:srgbClr val="0D0DB3"/>
                </a:solidFill>
                <a:effectLst/>
                <a:highlight>
                  <a:srgbClr val="FFFFFF"/>
                </a:highlight>
                <a:uLnTx/>
                <a:uFillTx/>
                <a:latin typeface="Calibri" panose="020F0502020204030204"/>
                <a:ea typeface="Times New Roman" panose="02020603050405020304" pitchFamily="18" charset="0"/>
                <a:cs typeface="Times New Roman" panose="02020603050405020304" pitchFamily="18" charset="0"/>
              </a:rPr>
              <a:t>Celebrating the 55th Annual Professional Municipal Clerks Week</a:t>
            </a:r>
            <a:endParaRPr kumimoji="0" lang="en-US" sz="1600" b="0" i="0" u="none" strike="noStrike" kern="100" cap="none" spc="0" normalizeH="0" baseline="0" noProof="0" dirty="0">
              <a:ln>
                <a:noFill/>
              </a:ln>
              <a:solidFill>
                <a:srgbClr val="0D0DB3"/>
              </a:solidFill>
              <a:effectLst/>
              <a:highlight>
                <a:srgbClr val="FFFFFF"/>
              </a:highligh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680"/>
              </a:spcAft>
              <a:buClrTx/>
              <a:buSzTx/>
              <a:buFontTx/>
              <a:buNone/>
              <a:tabLst/>
              <a:defRPr/>
            </a:pPr>
            <a:r>
              <a:rPr kumimoji="0" lang="en-US" sz="1600" b="0" i="0" u="none" strike="noStrike" kern="0" cap="none" spc="0" normalizeH="0" baseline="0" noProof="0" dirty="0">
                <a:ln>
                  <a:noFill/>
                </a:ln>
                <a:solidFill>
                  <a:srgbClr val="0D0DB3"/>
                </a:solidFill>
                <a:effectLst/>
                <a:highlight>
                  <a:srgbClr val="FFFFFF"/>
                </a:highlight>
                <a:uLnTx/>
                <a:uFillTx/>
                <a:latin typeface="Calibri" panose="020F0502020204030204"/>
                <a:ea typeface="Times New Roman" panose="02020603050405020304" pitchFamily="18" charset="0"/>
                <a:cs typeface="Times New Roman" panose="02020603050405020304" pitchFamily="18" charset="0"/>
              </a:rPr>
              <a:t>May 5 through May 11, 2024 will be the 55th Annual Professional Municipal Clerks Week. Initiated in 1969 by IIMC and endorsed by all of its members throughout the United States, Canada and 15 other countries, the week is a time of celebration and reflection on the importance of the Clerk’s office. In 1984, President Ronald Reagan signed a proclamation that officially declared Municipal Clerks Week the first full week of May. </a:t>
            </a:r>
            <a:r>
              <a:rPr kumimoji="0" lang="en-US" sz="1600" b="0" i="0" u="none" strike="noStrike" kern="100" cap="none" spc="0" normalizeH="0" baseline="0" noProof="0" dirty="0">
                <a:ln>
                  <a:noFill/>
                </a:ln>
                <a:solidFill>
                  <a:srgbClr val="0D0DB3"/>
                </a:solidFill>
                <a:effectLst/>
                <a:uLnTx/>
                <a:uFillTx/>
                <a:latin typeface="Calibri" panose="020F0502020204030204"/>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0167709-E6E6-7A86-446A-8C3D240D6F8D}"/>
              </a:ext>
            </a:extLst>
          </p:cNvPr>
          <p:cNvSpPr txBox="1"/>
          <p:nvPr/>
        </p:nvSpPr>
        <p:spPr>
          <a:xfrm>
            <a:off x="593888" y="3721387"/>
            <a:ext cx="2780907" cy="66569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0D0DB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51658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7744081" y="381999"/>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690026" y="1375999"/>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D0DB3"/>
                </a:solidFill>
                <a:latin typeface="Agency FB" panose="020B0503020202020204" pitchFamily="34" charset="0"/>
              </a:rPr>
              <a:t>MAY</a:t>
            </a: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2024</a:t>
            </a:r>
          </a:p>
        </p:txBody>
      </p:sp>
      <p:graphicFrame>
        <p:nvGraphicFramePr>
          <p:cNvPr id="4" name="Table 4">
            <a:extLst>
              <a:ext uri="{FF2B5EF4-FFF2-40B4-BE49-F238E27FC236}">
                <a16:creationId xmlns:a16="http://schemas.microsoft.com/office/drawing/2014/main" id="{3C74CA38-5C16-E46E-4E11-A1D3697A6686}"/>
              </a:ext>
            </a:extLst>
          </p:cNvPr>
          <p:cNvGraphicFramePr>
            <a:graphicFrameLocks noGrp="1"/>
          </p:cNvGraphicFramePr>
          <p:nvPr>
            <p:extLst>
              <p:ext uri="{D42A27DB-BD31-4B8C-83A1-F6EECF244321}">
                <p14:modId xmlns:p14="http://schemas.microsoft.com/office/powerpoint/2010/main" val="923099303"/>
              </p:ext>
            </p:extLst>
          </p:nvPr>
        </p:nvGraphicFramePr>
        <p:xfrm>
          <a:off x="276943" y="737664"/>
          <a:ext cx="6911109" cy="2738461"/>
        </p:xfrm>
        <a:graphic>
          <a:graphicData uri="http://schemas.openxmlformats.org/drawingml/2006/table">
            <a:tbl>
              <a:tblPr firstRow="1" bandRow="1">
                <a:effectLst>
                  <a:outerShdw blurRad="50800" dist="38100" dir="2700000" sx="102000" sy="102000" algn="tl" rotWithShape="0">
                    <a:srgbClr val="0D0DB3">
                      <a:alpha val="40000"/>
                    </a:srgbClr>
                  </a:outerShdw>
                </a:effectLst>
                <a:tableStyleId>{5C22544A-7EE6-4342-B048-85BDC9FD1C3A}</a:tableStyleId>
              </a:tblPr>
              <a:tblGrid>
                <a:gridCol w="1842147">
                  <a:extLst>
                    <a:ext uri="{9D8B030D-6E8A-4147-A177-3AD203B41FA5}">
                      <a16:colId xmlns:a16="http://schemas.microsoft.com/office/drawing/2014/main" val="1397268744"/>
                    </a:ext>
                  </a:extLst>
                </a:gridCol>
                <a:gridCol w="1196608">
                  <a:extLst>
                    <a:ext uri="{9D8B030D-6E8A-4147-A177-3AD203B41FA5}">
                      <a16:colId xmlns:a16="http://schemas.microsoft.com/office/drawing/2014/main" val="1552433659"/>
                    </a:ext>
                  </a:extLst>
                </a:gridCol>
                <a:gridCol w="3872354">
                  <a:extLst>
                    <a:ext uri="{9D8B030D-6E8A-4147-A177-3AD203B41FA5}">
                      <a16:colId xmlns:a16="http://schemas.microsoft.com/office/drawing/2014/main" val="1207219125"/>
                    </a:ext>
                  </a:extLst>
                </a:gridCol>
              </a:tblGrid>
              <a:tr h="586813">
                <a:tc>
                  <a:txBody>
                    <a:bodyPr/>
                    <a:lstStyle/>
                    <a:p>
                      <a:r>
                        <a:rPr lang="en-US" sz="1800" dirty="0"/>
                        <a:t>DATE</a:t>
                      </a:r>
                    </a:p>
                  </a:txBody>
                  <a:tcPr/>
                </a:tc>
                <a:tc>
                  <a:txBody>
                    <a:bodyPr/>
                    <a:lstStyle/>
                    <a:p>
                      <a:r>
                        <a:rPr lang="en-US" sz="1800" dirty="0"/>
                        <a:t>DAY</a:t>
                      </a:r>
                    </a:p>
                  </a:txBody>
                  <a:tcPr/>
                </a:tc>
                <a:tc>
                  <a:txBody>
                    <a:bodyPr/>
                    <a:lstStyle/>
                    <a:p>
                      <a:r>
                        <a:rPr lang="en-US" sz="1800" dirty="0"/>
                        <a:t>SPECIAL DAYS FOR THIS MONTH</a:t>
                      </a:r>
                    </a:p>
                  </a:txBody>
                  <a:tcPr/>
                </a:tc>
                <a:extLst>
                  <a:ext uri="{0D108BD9-81ED-4DB2-BD59-A6C34878D82A}">
                    <a16:rowId xmlns:a16="http://schemas.microsoft.com/office/drawing/2014/main" val="428448014"/>
                  </a:ext>
                </a:extLst>
              </a:tr>
              <a:tr h="537912">
                <a:tc>
                  <a:txBody>
                    <a:bodyPr/>
                    <a:lstStyle/>
                    <a:p>
                      <a:pPr algn="l"/>
                      <a:r>
                        <a:rPr lang="en-US" sz="1500" dirty="0">
                          <a:solidFill>
                            <a:srgbClr val="0D0DB3"/>
                          </a:solidFill>
                        </a:rPr>
                        <a:t>05-02-2024</a:t>
                      </a:r>
                    </a:p>
                  </a:txBody>
                  <a:tcPr anchor="ctr"/>
                </a:tc>
                <a:tc>
                  <a:txBody>
                    <a:bodyPr/>
                    <a:lstStyle/>
                    <a:p>
                      <a:pPr algn="l"/>
                      <a:r>
                        <a:rPr lang="en-US" sz="1600" dirty="0">
                          <a:solidFill>
                            <a:srgbClr val="0D0DB3"/>
                          </a:solidFill>
                        </a:rPr>
                        <a:t>THURSDAY</a:t>
                      </a:r>
                    </a:p>
                  </a:txBody>
                  <a:tcPr anchor="ctr"/>
                </a:tc>
                <a:tc>
                  <a:txBody>
                    <a:bodyPr/>
                    <a:lstStyle/>
                    <a:p>
                      <a:pPr algn="l"/>
                      <a:r>
                        <a:rPr lang="en-US" sz="1600" b="1" dirty="0">
                          <a:solidFill>
                            <a:srgbClr val="0D0DB3"/>
                          </a:solidFill>
                        </a:rPr>
                        <a:t>NATIONAL DAY OF PRAYER</a:t>
                      </a:r>
                    </a:p>
                  </a:txBody>
                  <a:tcPr anchor="ctr"/>
                </a:tc>
                <a:extLst>
                  <a:ext uri="{0D108BD9-81ED-4DB2-BD59-A6C34878D82A}">
                    <a16:rowId xmlns:a16="http://schemas.microsoft.com/office/drawing/2014/main" val="3613032756"/>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05-12-2024</a:t>
                      </a:r>
                    </a:p>
                  </a:txBody>
                  <a:tcPr anchor="ctr"/>
                </a:tc>
                <a:tc>
                  <a:txBody>
                    <a:bodyPr/>
                    <a:lstStyle/>
                    <a:p>
                      <a:pPr algn="l"/>
                      <a:r>
                        <a:rPr lang="en-US" sz="1600" dirty="0">
                          <a:solidFill>
                            <a:srgbClr val="0D0DB3"/>
                          </a:solidFill>
                        </a:rPr>
                        <a:t>SUNDAY</a:t>
                      </a:r>
                    </a:p>
                  </a:txBody>
                  <a:tcPr anchor="ctr"/>
                </a:tc>
                <a:tc>
                  <a:txBody>
                    <a:bodyPr/>
                    <a:lstStyle/>
                    <a:p>
                      <a:pPr algn="l"/>
                      <a:r>
                        <a:rPr lang="en-US" sz="1600" b="1" dirty="0">
                          <a:solidFill>
                            <a:srgbClr val="0D0DB3"/>
                          </a:solidFill>
                        </a:rPr>
                        <a:t>MOTHER’S DAY</a:t>
                      </a:r>
                    </a:p>
                  </a:txBody>
                  <a:tcPr anchor="ctr"/>
                </a:tc>
                <a:extLst>
                  <a:ext uri="{0D108BD9-81ED-4DB2-BD59-A6C34878D82A}">
                    <a16:rowId xmlns:a16="http://schemas.microsoft.com/office/drawing/2014/main" val="3524046459"/>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05-12-2024</a:t>
                      </a:r>
                    </a:p>
                  </a:txBody>
                  <a:tcPr anchor="ctr"/>
                </a:tc>
                <a:tc>
                  <a:txBody>
                    <a:bodyPr/>
                    <a:lstStyle/>
                    <a:p>
                      <a:pPr algn="l"/>
                      <a:r>
                        <a:rPr lang="en-US" sz="1600" dirty="0">
                          <a:solidFill>
                            <a:srgbClr val="0D0DB3"/>
                          </a:solidFill>
                        </a:rPr>
                        <a:t>SUNDAY</a:t>
                      </a:r>
                    </a:p>
                  </a:txBody>
                  <a:tcPr anchor="ctr"/>
                </a:tc>
                <a:tc>
                  <a:txBody>
                    <a:bodyPr/>
                    <a:lstStyle/>
                    <a:p>
                      <a:pPr algn="l"/>
                      <a:r>
                        <a:rPr lang="en-US" sz="1600" b="1" dirty="0">
                          <a:solidFill>
                            <a:srgbClr val="0D0DB3"/>
                          </a:solidFill>
                        </a:rPr>
                        <a:t>POLICE WEEK BEGINS</a:t>
                      </a:r>
                    </a:p>
                  </a:txBody>
                  <a:tcPr anchor="ctr"/>
                </a:tc>
                <a:extLst>
                  <a:ext uri="{0D108BD9-81ED-4DB2-BD59-A6C34878D82A}">
                    <a16:rowId xmlns:a16="http://schemas.microsoft.com/office/drawing/2014/main" val="292485044"/>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05-27-2024</a:t>
                      </a:r>
                    </a:p>
                  </a:txBody>
                  <a:tcPr anchor="ctr"/>
                </a:tc>
                <a:tc>
                  <a:txBody>
                    <a:bodyPr/>
                    <a:lstStyle/>
                    <a:p>
                      <a:pPr algn="l"/>
                      <a:r>
                        <a:rPr lang="en-US" sz="1400" dirty="0">
                          <a:solidFill>
                            <a:srgbClr val="0D0DB3"/>
                          </a:solidFill>
                        </a:rPr>
                        <a:t>MONDAY</a:t>
                      </a:r>
                    </a:p>
                  </a:txBody>
                  <a:tcPr anchor="ctr"/>
                </a:tc>
                <a:tc>
                  <a:txBody>
                    <a:bodyPr/>
                    <a:lstStyle/>
                    <a:p>
                      <a:pPr algn="l"/>
                      <a:r>
                        <a:rPr lang="en-US" sz="1600" b="1" dirty="0">
                          <a:solidFill>
                            <a:srgbClr val="0D0DB3"/>
                          </a:solidFill>
                        </a:rPr>
                        <a:t>MEMORIAL DAY</a:t>
                      </a:r>
                    </a:p>
                  </a:txBody>
                  <a:tcPr anchor="ctr"/>
                </a:tc>
                <a:extLst>
                  <a:ext uri="{0D108BD9-81ED-4DB2-BD59-A6C34878D82A}">
                    <a16:rowId xmlns:a16="http://schemas.microsoft.com/office/drawing/2014/main" val="963375601"/>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890" y="3110851"/>
            <a:ext cx="3012135" cy="236966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250" y="4026843"/>
            <a:ext cx="2857500" cy="1924050"/>
          </a:xfrm>
          <a:prstGeom prst="rect">
            <a:avLst/>
          </a:prstGeom>
        </p:spPr>
      </p:pic>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91868" y="4012128"/>
            <a:ext cx="2840629" cy="188698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250" y="4012128"/>
            <a:ext cx="2857500" cy="1924050"/>
          </a:xfrm>
          <a:prstGeom prst="rect">
            <a:avLst/>
          </a:prstGeom>
        </p:spPr>
      </p:pic>
    </p:spTree>
    <p:extLst>
      <p:ext uri="{BB962C8B-B14F-4D97-AF65-F5344CB8AC3E}">
        <p14:creationId xmlns:p14="http://schemas.microsoft.com/office/powerpoint/2010/main" val="420364562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a:solidFill>
                  <a:srgbClr val="0D0DB3"/>
                </a:solidFill>
                <a:latin typeface="Agency FB" panose="020B0503020202020204" pitchFamily="34" charset="0"/>
              </a:rPr>
              <a:t>HILSHIRE VILLAGE</a:t>
            </a:r>
          </a:p>
          <a:p>
            <a:pPr>
              <a:lnSpc>
                <a:spcPct val="120000"/>
              </a:lnSpc>
            </a:pPr>
            <a:r>
              <a:rPr lang="en-US" sz="4800" b="1" dirty="0">
                <a:solidFill>
                  <a:srgbClr val="0D0DB3"/>
                </a:solidFill>
                <a:latin typeface="Agency FB" panose="020B0503020202020204" pitchFamily="34" charset="0"/>
              </a:rPr>
              <a:t>CALLS BY TYPE:    04-01-2024 THRU 04-30-2024</a:t>
            </a:r>
            <a:endParaRPr lang="en-US" sz="2200" b="1" dirty="0">
              <a:solidFill>
                <a:srgbClr val="0D0DB3"/>
              </a:solidFill>
              <a:latin typeface="Agency FB" panose="020B0503020202020204" pitchFamily="34" charset="0"/>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3" name="Picture 2" descr="A table with numbers and text">
            <a:extLst>
              <a:ext uri="{FF2B5EF4-FFF2-40B4-BE49-F238E27FC236}">
                <a16:creationId xmlns:a16="http://schemas.microsoft.com/office/drawing/2014/main" id="{14104D6A-53E6-2DBD-FD0A-577E3D67F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273" y="1299457"/>
            <a:ext cx="4291951" cy="4768834"/>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SPRING VALLEY VILLAGE POLICE DEPARTMENT</a:t>
            </a:r>
            <a:r>
              <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a:t>
            </a: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sp>
        <p:nvSpPr>
          <p:cNvPr id="3" name="TextBox 2">
            <a:extLst>
              <a:ext uri="{FF2B5EF4-FFF2-40B4-BE49-F238E27FC236}">
                <a16:creationId xmlns:a16="http://schemas.microsoft.com/office/drawing/2014/main" id="{8F14BEE7-1868-598A-C113-ACC927899218}"/>
              </a:ext>
            </a:extLst>
          </p:cNvPr>
          <p:cNvSpPr txBox="1"/>
          <p:nvPr/>
        </p:nvSpPr>
        <p:spPr>
          <a:xfrm>
            <a:off x="2369128" y="768927"/>
            <a:ext cx="6018931" cy="3744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OFFICER’S TIP OF THE MONTH</a:t>
            </a:r>
          </a:p>
        </p:txBody>
      </p:sp>
      <p:sp>
        <p:nvSpPr>
          <p:cNvPr id="5" name="TextBox 4">
            <a:extLst>
              <a:ext uri="{FF2B5EF4-FFF2-40B4-BE49-F238E27FC236}">
                <a16:creationId xmlns:a16="http://schemas.microsoft.com/office/drawing/2014/main" id="{87109E6B-ECFF-237A-AF0E-5CA8E189C7FD}"/>
              </a:ext>
            </a:extLst>
          </p:cNvPr>
          <p:cNvSpPr txBox="1"/>
          <p:nvPr/>
        </p:nvSpPr>
        <p:spPr>
          <a:xfrm>
            <a:off x="800100" y="1413164"/>
            <a:ext cx="7188051" cy="535948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Aptos" panose="020B0004020202020204" pitchFamily="34" charset="0"/>
              </a:rPr>
              <a:t>Summer break is just around the corner, which means people will start to travel.  </a:t>
            </a:r>
            <a:endParaRPr kumimoji="0" lang="en-US" sz="1400" b="0" i="0" u="none" strike="noStrike" kern="100" cap="none" spc="0" normalizeH="0" baseline="0" noProof="0" dirty="0">
              <a:ln>
                <a:noFill/>
              </a:ln>
              <a:solidFill>
                <a:srgbClr val="000099"/>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Aptos" panose="020B0004020202020204" pitchFamily="34" charset="0"/>
              </a:rPr>
              <a:t>It is important that people be careful, especially on vacation. </a:t>
            </a:r>
            <a:endParaRPr kumimoji="0" lang="en-US" sz="1400" b="0" i="0" u="none" strike="noStrike" kern="100" cap="none" spc="0" normalizeH="0" baseline="0" noProof="0" dirty="0">
              <a:ln>
                <a:noFill/>
              </a:ln>
              <a:solidFill>
                <a:srgbClr val="000099"/>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Aptos" panose="020B0004020202020204" pitchFamily="34" charset="0"/>
              </a:rPr>
              <a:t>Here are some travel safety tips to help enjoy those vacation moments:</a:t>
            </a:r>
            <a:endParaRPr kumimoji="0" lang="en-US" sz="1400" b="0" i="0" u="none" strike="noStrike" kern="100" cap="none" spc="0" normalizeH="0" baseline="0" noProof="0" dirty="0">
              <a:ln>
                <a:noFill/>
              </a:ln>
              <a:solidFill>
                <a:srgbClr val="000099"/>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400" b="0" i="0" u="none"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Aptos" panose="020B0004020202020204" pitchFamily="34" charset="0"/>
              </a:rPr>
              <a:t>Contact the police department to be placed on the "Vacation House Watch"</a:t>
            </a:r>
            <a:endParaRPr kumimoji="0" lang="en-US" sz="1400" b="0" i="0" u="none" strike="noStrike" kern="100" cap="none" spc="0" normalizeH="0" baseline="0" noProof="0" dirty="0">
              <a:ln>
                <a:noFill/>
              </a:ln>
              <a:solidFill>
                <a:srgbClr val="000099"/>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400" b="0" i="0" u="none"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Aptos" panose="020B0004020202020204" pitchFamily="34" charset="0"/>
              </a:rPr>
              <a:t>Set your alarm.</a:t>
            </a:r>
            <a:endParaRPr kumimoji="0" lang="en-US" sz="1400" b="0" i="0" u="none" strike="noStrike" kern="100" cap="none" spc="0" normalizeH="0" baseline="0" noProof="0" dirty="0">
              <a:ln>
                <a:noFill/>
              </a:ln>
              <a:solidFill>
                <a:srgbClr val="000099"/>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400" b="0" i="0" u="none"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Aptos" panose="020B0004020202020204" pitchFamily="34" charset="0"/>
              </a:rPr>
              <a:t>Turn on some lights in the house.</a:t>
            </a:r>
            <a:endParaRPr kumimoji="0" lang="en-US" sz="1400" b="0" i="0" u="none" strike="noStrike" kern="100" cap="none" spc="0" normalizeH="0" baseline="0" noProof="0" dirty="0">
              <a:ln>
                <a:noFill/>
              </a:ln>
              <a:solidFill>
                <a:srgbClr val="000099"/>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400" b="0" i="0" u="none"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Aptos" panose="020B0004020202020204" pitchFamily="34" charset="0"/>
              </a:rPr>
              <a:t>Let your friends or neighbors know when you will be away and your emergency contact numbers.</a:t>
            </a:r>
            <a:endParaRPr kumimoji="0" lang="en-US" sz="1400" b="0" i="0" u="none" strike="noStrike" kern="100" cap="none" spc="0" normalizeH="0" baseline="0" noProof="0" dirty="0">
              <a:ln>
                <a:noFill/>
              </a:ln>
              <a:solidFill>
                <a:srgbClr val="000099"/>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400" b="0" i="0" u="none"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Aptos" panose="020B0004020202020204" pitchFamily="34" charset="0"/>
              </a:rPr>
              <a:t>Make copies of your ID and Passport: Make two copies of your licenses and passport in case either lost or stolen.</a:t>
            </a:r>
            <a:endParaRPr kumimoji="0" lang="en-US" sz="1400" b="0" i="0" u="none" strike="noStrike" kern="100" cap="none" spc="0" normalizeH="0" baseline="0" noProof="0" dirty="0">
              <a:ln>
                <a:noFill/>
              </a:ln>
              <a:solidFill>
                <a:srgbClr val="000099"/>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400" b="0" i="0" u="none"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Aptos" panose="020B0004020202020204" pitchFamily="34" charset="0"/>
              </a:rPr>
              <a:t>Travel like a Local:  Make sure to know your surroundings by planning a route in advance. </a:t>
            </a:r>
            <a:endParaRPr kumimoji="0" lang="en-US" sz="1400" b="0" i="0" u="none" strike="noStrike" kern="100" cap="none" spc="0" normalizeH="0" baseline="0" noProof="0" dirty="0">
              <a:ln>
                <a:noFill/>
              </a:ln>
              <a:solidFill>
                <a:srgbClr val="000099"/>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400" b="0" i="0" u="none"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Aptos" panose="020B0004020202020204" pitchFamily="34" charset="0"/>
              </a:rPr>
              <a:t>Travel with a </a:t>
            </a:r>
            <a:r>
              <a:rPr kumimoji="0" lang="en-US" sz="1400" b="0" i="0" u="none"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Times New Roman" panose="02020603050405020304" pitchFamily="18" charset="0"/>
              </a:rPr>
              <a:t>Buddy or in groups!</a:t>
            </a:r>
            <a:endParaRPr kumimoji="0" lang="en-US" sz="1400" b="0" i="0" u="none" strike="noStrike" kern="100" cap="none" spc="0" normalizeH="0" baseline="0" noProof="0" dirty="0">
              <a:ln>
                <a:noFill/>
              </a:ln>
              <a:solidFill>
                <a:srgbClr val="000099"/>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tab pos="457200" algn="l"/>
              </a:tabLst>
              <a:defRPr/>
            </a:pPr>
            <a:r>
              <a:rPr kumimoji="0" lang="en-US" sz="1400" b="0" i="0" u="none"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Times New Roman" panose="02020603050405020304" pitchFamily="18" charset="0"/>
              </a:rPr>
              <a:t>Avoid "OVERSHARING" Online: Posting</a:t>
            </a:r>
            <a:r>
              <a:rPr kumimoji="0" lang="en-US" sz="1400" b="0" i="0" u="none"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Aptos" panose="020B0004020202020204" pitchFamily="34" charset="0"/>
              </a:rPr>
              <a:t> photos or checking in on social media sites advertises your absence from home. Real-time updates can be </a:t>
            </a:r>
            <a:r>
              <a:rPr kumimoji="0" lang="en-US" sz="1400" b="0" i="0"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Aptos" panose="020B0004020202020204" pitchFamily="34" charset="0"/>
              </a:rPr>
              <a:t>tempting,</a:t>
            </a:r>
            <a:r>
              <a:rPr lang="en-US" sz="1400" dirty="0">
                <a:solidFill>
                  <a:srgbClr val="000099"/>
                </a:solidFill>
                <a:latin typeface="Calibri" panose="020F0502020204030204"/>
                <a:ea typeface="Times New Roman" panose="02020603050405020304" pitchFamily="18" charset="0"/>
                <a:cs typeface="Aptos" panose="020B0004020202020204" pitchFamily="34" charset="0"/>
              </a:rPr>
              <a:t> but</a:t>
            </a:r>
            <a:r>
              <a:rPr kumimoji="0" lang="en-US" sz="1400" b="0" i="0"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Aptos" panose="020B0004020202020204" pitchFamily="34" charset="0"/>
              </a:rPr>
              <a:t> wait </a:t>
            </a:r>
            <a:r>
              <a:rPr kumimoji="0" lang="en-US" sz="1400" b="0" i="0" u="none"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Aptos" panose="020B0004020202020204" pitchFamily="34" charset="0"/>
              </a:rPr>
              <a:t>until you return safely home before sharing your adventures.</a:t>
            </a:r>
            <a:endParaRPr kumimoji="0" lang="en-US" sz="1400" b="0" i="0" u="none" strike="noStrike" kern="100" cap="none" spc="0" normalizeH="0" baseline="0" noProof="0" dirty="0">
              <a:ln>
                <a:noFill/>
              </a:ln>
              <a:solidFill>
                <a:srgbClr val="000099"/>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Aptos" panose="020B0004020202020204" pitchFamily="34" charset="0"/>
              </a:rPr>
              <a:t> </a:t>
            </a:r>
            <a:endParaRPr kumimoji="0" lang="en-US" sz="1400" b="0" i="0" u="none" strike="noStrike" kern="100" cap="none" spc="0" normalizeH="0" baseline="0" noProof="0" dirty="0">
              <a:ln>
                <a:noFill/>
              </a:ln>
              <a:solidFill>
                <a:srgbClr val="000099"/>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Aptos" panose="020B0004020202020204" pitchFamily="34" charset="0"/>
              </a:rPr>
              <a:t>Have a safe and fun summer! </a:t>
            </a:r>
            <a:endParaRPr kumimoji="0" lang="en-US" sz="1400" b="0" i="0" u="none" strike="noStrike" kern="100" cap="none" spc="0" normalizeH="0" baseline="0" noProof="0" dirty="0">
              <a:ln>
                <a:noFill/>
              </a:ln>
              <a:solidFill>
                <a:srgbClr val="000099"/>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0099"/>
                </a:solidFill>
                <a:effectLst/>
                <a:uLnTx/>
                <a:uFillTx/>
                <a:latin typeface="Calibri" panose="020F0502020204030204"/>
                <a:ea typeface="Times New Roman" panose="02020603050405020304" pitchFamily="18" charset="0"/>
                <a:cs typeface="Aptos" panose="020B0004020202020204" pitchFamily="34" charset="0"/>
              </a:rPr>
              <a:t> </a:t>
            </a:r>
            <a:endParaRPr kumimoji="0" lang="en-US" sz="1400" b="0" i="0" u="none" strike="noStrike" kern="100" cap="none" spc="0" normalizeH="0" baseline="0" noProof="0" dirty="0">
              <a:ln>
                <a:noFill/>
              </a:ln>
              <a:solidFill>
                <a:srgbClr val="000099"/>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0099"/>
                </a:solidFill>
                <a:effectLst/>
                <a:uLnTx/>
                <a:uFillTx/>
                <a:latin typeface="Calibri" panose="020F0502020204030204"/>
                <a:ea typeface="Aptos" panose="020B0004020202020204" pitchFamily="34" charset="0"/>
                <a:cs typeface="Aptos" panose="020B0004020202020204" pitchFamily="34" charset="0"/>
              </a:rPr>
              <a:t>Officer R. Moore</a:t>
            </a:r>
            <a:endParaRPr kumimoji="0" lang="en-US" sz="1400" b="0" i="0" u="none" strike="noStrike" kern="100" cap="none" spc="0" normalizeH="0" baseline="0" noProof="0" dirty="0">
              <a:ln>
                <a:noFill/>
              </a:ln>
              <a:solidFill>
                <a:srgbClr val="000099"/>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74542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4" name="Picture 3" descr="A yellow post-it note with a red push pin">
            <a:extLst>
              <a:ext uri="{FF2B5EF4-FFF2-40B4-BE49-F238E27FC236}">
                <a16:creationId xmlns:a16="http://schemas.microsoft.com/office/drawing/2014/main" id="{B7E2C772-9A12-1B7F-CC27-DC2E12457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456" y="236693"/>
            <a:ext cx="1972753" cy="1972753"/>
          </a:xfrm>
          <a:prstGeom prst="rect">
            <a:avLst/>
          </a:prstGeom>
        </p:spPr>
      </p:pic>
      <p:pic>
        <p:nvPicPr>
          <p:cNvPr id="7" name="Picture 6" descr="A poster of a lifeguard">
            <a:extLst>
              <a:ext uri="{FF2B5EF4-FFF2-40B4-BE49-F238E27FC236}">
                <a16:creationId xmlns:a16="http://schemas.microsoft.com/office/drawing/2014/main" id="{A39593FC-45C2-E6A1-EE89-0D077AE8B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1867" y="891822"/>
            <a:ext cx="4488639" cy="5239743"/>
          </a:xfrm>
          <a:prstGeom prst="rect">
            <a:avLst/>
          </a:prstGeom>
        </p:spPr>
      </p:pic>
    </p:spTree>
    <p:extLst>
      <p:ext uri="{BB962C8B-B14F-4D97-AF65-F5344CB8AC3E}">
        <p14:creationId xmlns:p14="http://schemas.microsoft.com/office/powerpoint/2010/main" val="310066863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p:cNvPicPr>
            <a:picLocks noChangeAspect="1"/>
          </p:cNvPicPr>
          <p:nvPr/>
        </p:nvPicPr>
        <p:blipFill>
          <a:blip r:embed="rId2"/>
          <a:stretch>
            <a:fillRect/>
          </a:stretch>
        </p:blipFill>
        <p:spPr>
          <a:xfrm>
            <a:off x="3925454" y="237182"/>
            <a:ext cx="8058958" cy="6383636"/>
          </a:xfrm>
          <a:prstGeom prst="rect">
            <a:avLst/>
          </a:prstGeom>
          <a:ln w="12700" cap="rnd" cmpd="sng">
            <a:noFill/>
          </a:ln>
          <a:effectLst>
            <a:glow rad="139700">
              <a:schemeClr val="accent1">
                <a:satMod val="175000"/>
                <a:alpha val="40000"/>
              </a:schemeClr>
            </a:glow>
          </a:effectLst>
        </p:spPr>
      </p:pic>
      <p:sp>
        <p:nvSpPr>
          <p:cNvPr id="2" name="TextBox 1"/>
          <p:cNvSpPr txBox="1"/>
          <p:nvPr/>
        </p:nvSpPr>
        <p:spPr>
          <a:xfrm>
            <a:off x="125089" y="237182"/>
            <a:ext cx="3675277" cy="6340197"/>
          </a:xfrm>
          <a:prstGeom prst="rect">
            <a:avLst/>
          </a:prstGeom>
          <a:noFill/>
        </p:spPr>
        <p:txBody>
          <a:bodyPr wrap="square" rtlCol="0">
            <a:spAutoFit/>
          </a:bodyPr>
          <a:lstStyle/>
          <a:p>
            <a:pPr algn="ctr"/>
            <a:endParaRPr lang="en-US" sz="2000" b="1" dirty="0">
              <a:solidFill>
                <a:srgbClr val="0D0DB3"/>
              </a:solidFill>
              <a:latin typeface="Arial Black" panose="020B0A04020102020204" pitchFamily="34" charset="0"/>
            </a:endParaRPr>
          </a:p>
          <a:p>
            <a:pPr algn="ctr"/>
            <a:r>
              <a:rPr lang="en-US" b="1" dirty="0">
                <a:solidFill>
                  <a:srgbClr val="0D0DB3"/>
                </a:solidFill>
                <a:latin typeface="Arial Black" panose="020B0A04020102020204" pitchFamily="34" charset="0"/>
              </a:rPr>
              <a:t>TIPS TO PREP BEFORE LEAVING</a:t>
            </a:r>
          </a:p>
          <a:p>
            <a:endParaRPr lang="en-US" sz="2000" dirty="0">
              <a:solidFill>
                <a:srgbClr val="0D0DB3"/>
              </a:solidFill>
            </a:endParaRPr>
          </a:p>
          <a:p>
            <a:endParaRPr lang="en-US" sz="1200" dirty="0">
              <a:solidFill>
                <a:srgbClr val="0D0DB3"/>
              </a:solidFill>
            </a:endParaRPr>
          </a:p>
          <a:p>
            <a:pPr marL="285750" indent="-285750">
              <a:buFont typeface="Wingdings" panose="05000000000000000000" pitchFamily="2" charset="2"/>
              <a:buChar char="q"/>
            </a:pPr>
            <a:r>
              <a:rPr lang="en-US" sz="1400" dirty="0">
                <a:solidFill>
                  <a:srgbClr val="0D0DB3"/>
                </a:solidFill>
              </a:rPr>
              <a:t>Close windows, blinds, curtains, shutters, lock all doors and garage.</a:t>
            </a:r>
          </a:p>
          <a:p>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Set timers on interior lights. This goes a long way in deterring burglars, who often look for crimes of opportunity.</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Set your thermostat accordingly, for unnecessary energy cost, but can also  help avoid unforeseen problems with you HVAC equipment.</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Take out the trash.</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Run garbage disposal until clear.</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Secure all valuables.</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Lock all vehicles that are at home.</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Turn on home security system.</a:t>
            </a:r>
          </a:p>
          <a:p>
            <a:pPr marL="285750" indent="-285750">
              <a:buFont typeface="Wingdings" panose="05000000000000000000" pitchFamily="2" charset="2"/>
              <a:buChar char="q"/>
            </a:pPr>
            <a:endParaRPr lang="en-US" sz="1400" dirty="0">
              <a:solidFill>
                <a:srgbClr val="0D0DB3"/>
              </a:solidFill>
            </a:endParaRPr>
          </a:p>
          <a:p>
            <a:pPr marL="285750" indent="-285750">
              <a:buFont typeface="Wingdings" panose="05000000000000000000" pitchFamily="2" charset="2"/>
              <a:buChar char="q"/>
            </a:pPr>
            <a:r>
              <a:rPr lang="en-US" sz="1400" dirty="0">
                <a:solidFill>
                  <a:srgbClr val="0D0DB3"/>
                </a:solidFill>
              </a:rPr>
              <a:t>Arrange for pets left at home.</a:t>
            </a:r>
          </a:p>
        </p:txBody>
      </p:sp>
    </p:spTree>
    <p:extLst>
      <p:ext uri="{BB962C8B-B14F-4D97-AF65-F5344CB8AC3E}">
        <p14:creationId xmlns:p14="http://schemas.microsoft.com/office/powerpoint/2010/main" val="390069485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14031</TotalTime>
  <Words>952</Words>
  <Application>Microsoft Office PowerPoint</Application>
  <PresentationFormat>Widescreen</PresentationFormat>
  <Paragraphs>139</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Agency FB</vt:lpstr>
      <vt:lpstr>Arial</vt:lpstr>
      <vt:lpstr>Arial Black</vt:lpstr>
      <vt:lpstr>Bahnschrift SemiCondensed</vt:lpstr>
      <vt:lpstr>Britannic Bold</vt:lpstr>
      <vt:lpstr>Calibri</vt:lpstr>
      <vt:lpstr>Calibri Light</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Mark L. Schulze</cp:lastModifiedBy>
  <cp:revision>167</cp:revision>
  <cp:lastPrinted>2022-08-01T09:19:45Z</cp:lastPrinted>
  <dcterms:created xsi:type="dcterms:W3CDTF">2022-04-29T05:53:13Z</dcterms:created>
  <dcterms:modified xsi:type="dcterms:W3CDTF">2024-05-01T16:24:31Z</dcterms:modified>
</cp:coreProperties>
</file>